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1" r:id="rId3"/>
    <p:sldId id="263" r:id="rId4"/>
    <p:sldId id="264" r:id="rId5"/>
    <p:sldId id="257" r:id="rId6"/>
    <p:sldId id="272" r:id="rId7"/>
    <p:sldId id="273" r:id="rId8"/>
    <p:sldId id="266" r:id="rId9"/>
    <p:sldId id="267" r:id="rId10"/>
    <p:sldId id="258" r:id="rId11"/>
    <p:sldId id="271" r:id="rId12"/>
    <p:sldId id="268" r:id="rId13"/>
    <p:sldId id="25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64F1B-6D34-4EB4-9DF9-C3CF81F925B6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1DD87-0914-48C1-B8A1-AE65799723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26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6947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02777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4324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3580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6242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9404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457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1930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4507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6796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7897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8337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DD87-0914-48C1-B8A1-AE65799723A5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315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094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116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40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27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2795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632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878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95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409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550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256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A6F4D-A8F4-47D8-93AE-4A470D411305}" type="datetimeFigureOut">
              <a:rPr lang="en-CA" smtClean="0"/>
              <a:t>20/09/2017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68444-DAB5-409D-9669-B50A6165BED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71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1000"/>
            <a:lum/>
          </a:blip>
          <a:srcRect/>
          <a:stretch>
            <a:fillRect t="-32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0551"/>
            <a:ext cx="9144000" cy="2667000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Measuring Energy Changes in a Chemical Reaction</a:t>
            </a:r>
            <a:endParaRPr lang="en-CA" b="1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CA" sz="6000" b="1" i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Calorimetry</a:t>
            </a:r>
          </a:p>
          <a:p>
            <a:r>
              <a:rPr lang="en-CA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2017</a:t>
            </a:r>
            <a:endParaRPr lang="en-CA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7407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8131"/>
            <a:ext cx="10515600" cy="1270659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Example 2: What is the heat of the reaction when 10.0g of propane burns?</a:t>
            </a: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1387" y="1448790"/>
            <a:ext cx="6757059" cy="472817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Given: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temperature of both the calorimeter and water increases from 25.0</a:t>
            </a:r>
            <a:r>
              <a:rPr lang="en-CA" baseline="300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 to 90.5</a:t>
            </a:r>
            <a:r>
              <a:rPr lang="en-CA" baseline="300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heat capacity of the calorimeter is 2.00 kJ/</a:t>
            </a:r>
            <a:r>
              <a:rPr lang="en-CA" baseline="30000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specific heat capacity of water is 4.18 J/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g</a:t>
            </a:r>
            <a:r>
              <a:rPr lang="en-CA" baseline="30000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85" y="1825625"/>
            <a:ext cx="4203864" cy="4351338"/>
          </a:xfrm>
        </p:spPr>
      </p:pic>
    </p:spTree>
    <p:extLst>
      <p:ext uri="{BB962C8B-B14F-4D97-AF65-F5344CB8AC3E}">
        <p14:creationId xmlns:p14="http://schemas.microsoft.com/office/powerpoint/2010/main" val="262413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4911"/>
          </a:xfrm>
        </p:spPr>
        <p:txBody>
          <a:bodyPr/>
          <a:lstStyle/>
          <a:p>
            <a:pPr algn="ctr"/>
            <a:r>
              <a:rPr lang="en-CA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</a:t>
            </a: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mc</a:t>
            </a:r>
            <a:r>
              <a:rPr lang="el-GR" dirty="0" smtClean="0">
                <a:solidFill>
                  <a:srgbClr val="002060"/>
                </a:solidFill>
                <a:latin typeface="Calibri Light" panose="020F0302020204030204" pitchFamily="34" charset="0"/>
                <a:cs typeface="Aharoni" panose="02010803020104030203" pitchFamily="2" charset="-79"/>
              </a:rPr>
              <a:t>Δ</a:t>
            </a: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 and q = C</a:t>
            </a:r>
            <a:r>
              <a:rPr lang="el-GR" dirty="0" smtClean="0">
                <a:solidFill>
                  <a:srgbClr val="002060"/>
                </a:solidFill>
                <a:latin typeface="Calibri Light" panose="020F0302020204030204" pitchFamily="34" charset="0"/>
                <a:cs typeface="Aharoni" panose="02010803020104030203" pitchFamily="2" charset="-79"/>
              </a:rPr>
              <a:t> Δ</a:t>
            </a: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5034"/>
            <a:ext cx="10515600" cy="49419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b="1" dirty="0" smtClean="0"/>
              <a:t>Surroundings: water and calorimeter           System: propane and oxygen     </a:t>
            </a:r>
          </a:p>
          <a:p>
            <a:pPr marL="0" indent="0">
              <a:buNone/>
            </a:pPr>
            <a:r>
              <a:rPr lang="en-CA" b="1" dirty="0" smtClean="0"/>
              <a:t>Heat gained                                                         Heat released</a:t>
            </a:r>
          </a:p>
          <a:p>
            <a:pPr marL="0" indent="0">
              <a:buNone/>
            </a:pPr>
            <a:r>
              <a:rPr lang="en-CA" b="1" dirty="0" err="1" smtClean="0"/>
              <a:t>q</a:t>
            </a:r>
            <a:r>
              <a:rPr lang="en-CA" b="1" baseline="-25000" dirty="0" err="1" smtClean="0"/>
              <a:t>water</a:t>
            </a:r>
            <a:r>
              <a:rPr lang="en-CA" b="1" baseline="-25000" dirty="0" smtClean="0"/>
              <a:t> </a:t>
            </a:r>
            <a:r>
              <a:rPr lang="en-CA" b="1" dirty="0" smtClean="0"/>
              <a:t> </a:t>
            </a:r>
            <a:r>
              <a:rPr lang="en-CA" b="1" dirty="0"/>
              <a:t>= </a:t>
            </a:r>
            <a:r>
              <a:rPr lang="en-CA" b="1" dirty="0" smtClean="0"/>
              <a:t>					      </a:t>
            </a:r>
            <a:r>
              <a:rPr lang="en-CA" b="1" dirty="0" err="1" smtClean="0"/>
              <a:t>q</a:t>
            </a:r>
            <a:r>
              <a:rPr lang="en-CA" b="1" baseline="-25000" dirty="0" err="1" smtClean="0"/>
              <a:t>rxn</a:t>
            </a:r>
            <a:r>
              <a:rPr lang="en-CA" b="1" baseline="-25000" dirty="0" smtClean="0"/>
              <a:t> </a:t>
            </a:r>
            <a:r>
              <a:rPr lang="en-CA" b="1" dirty="0" smtClean="0"/>
              <a:t>= </a:t>
            </a:r>
            <a:endParaRPr lang="en-CA" b="1" dirty="0"/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/>
              <a:t> </a:t>
            </a:r>
          </a:p>
          <a:p>
            <a:pPr marL="0" indent="0">
              <a:buNone/>
            </a:pPr>
            <a:r>
              <a:rPr lang="en-CA" b="1" dirty="0" err="1"/>
              <a:t>q</a:t>
            </a:r>
            <a:r>
              <a:rPr lang="en-CA" b="1" baseline="-25000" dirty="0" err="1"/>
              <a:t>calorimeter</a:t>
            </a:r>
            <a:r>
              <a:rPr lang="en-CA" b="1" dirty="0"/>
              <a:t> = </a:t>
            </a:r>
          </a:p>
          <a:p>
            <a:pPr marL="0" indent="0">
              <a:buNone/>
            </a:pPr>
            <a:r>
              <a:rPr lang="en-CA" b="1" dirty="0"/>
              <a:t> </a:t>
            </a:r>
          </a:p>
          <a:p>
            <a:endParaRPr lang="en-CA" b="1" dirty="0"/>
          </a:p>
          <a:p>
            <a:pPr marL="0" indent="0">
              <a:buNone/>
            </a:pPr>
            <a:r>
              <a:rPr lang="en-CA" b="1" dirty="0" err="1"/>
              <a:t>q</a:t>
            </a:r>
            <a:r>
              <a:rPr lang="en-CA" b="1" baseline="-25000" dirty="0" err="1"/>
              <a:t>total</a:t>
            </a:r>
            <a:r>
              <a:rPr lang="en-CA" b="1" dirty="0"/>
              <a:t> = </a:t>
            </a:r>
          </a:p>
          <a:p>
            <a:pPr marL="0" indent="0">
              <a:buNone/>
            </a:pPr>
            <a:r>
              <a:rPr lang="en-CA" b="1" dirty="0"/>
              <a:t> </a:t>
            </a:r>
          </a:p>
          <a:p>
            <a:pPr marL="0" indent="0">
              <a:buNone/>
            </a:pPr>
            <a:r>
              <a:rPr lang="en-CA" b="1" dirty="0"/>
              <a:t> </a:t>
            </a:r>
            <a:r>
              <a:rPr lang="en-CA" b="1" dirty="0" smtClean="0"/>
              <a:t>total </a:t>
            </a:r>
            <a:r>
              <a:rPr lang="en-CA" b="1" dirty="0"/>
              <a:t>heat gained = heat lost by system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159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65125"/>
            <a:ext cx="11058524" cy="1325563"/>
          </a:xfrm>
        </p:spPr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is the molar enthalpy of combustion of propane?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Moles of 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Therefore </a:t>
            </a:r>
            <a:r>
              <a:rPr lang="el-GR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Δ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H = _________ = ________ kJ/mol</a:t>
            </a: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347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76" y="190501"/>
            <a:ext cx="10868024" cy="1304924"/>
          </a:xfrm>
        </p:spPr>
        <p:txBody>
          <a:bodyPr>
            <a:normAutofit/>
          </a:bodyPr>
          <a:lstStyle/>
          <a:p>
            <a:r>
              <a:rPr lang="en-CA" sz="400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Example 3: What </a:t>
            </a:r>
            <a:r>
              <a:rPr lang="en-CA" sz="40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is the molar enthalpy of dissolution (dissolving) of </a:t>
            </a:r>
            <a:r>
              <a:rPr lang="en-CA" sz="4000" dirty="0" err="1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NaOH</a:t>
            </a:r>
            <a:r>
              <a:rPr lang="en-CA" sz="40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CA" sz="4000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285875"/>
            <a:ext cx="6086475" cy="5143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Given: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Heat absorbed by coffee cup = 0 J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Water temperature increases from 25.0</a:t>
            </a:r>
            <a:r>
              <a:rPr lang="en-CA" baseline="300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 to 38.3</a:t>
            </a:r>
            <a:r>
              <a:rPr lang="en-CA" baseline="300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</a:p>
          <a:p>
            <a:pPr marL="0" indent="0">
              <a:buNone/>
            </a:pPr>
            <a:r>
              <a:rPr lang="en-CA" baseline="-250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       </a:t>
            </a: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6" y="1825625"/>
            <a:ext cx="4381499" cy="4351338"/>
          </a:xfr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208975"/>
              </p:ext>
            </p:extLst>
          </p:nvPr>
        </p:nvGraphicFramePr>
        <p:xfrm>
          <a:off x="4543425" y="3114675"/>
          <a:ext cx="7439025" cy="349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575"/>
                <a:gridCol w="3734450"/>
              </a:tblGrid>
              <a:tr h="3496945">
                <a:tc>
                  <a:txBody>
                    <a:bodyPr/>
                    <a:lstStyle/>
                    <a:p>
                      <a:pPr algn="ctr"/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Surroundings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cup</a:t>
                      </a:r>
                      <a:r>
                        <a:rPr lang="en-CA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water</a:t>
                      </a:r>
                      <a:endParaRPr lang="en-C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Heat gained</a:t>
                      </a:r>
                    </a:p>
                    <a:p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CA" sz="1800" b="1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</a:t>
                      </a:r>
                    </a:p>
                    <a:p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C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CA" sz="1800" b="1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styrofoam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</a:p>
                    <a:p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CA" sz="1800" b="1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surroundings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NaOH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8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water</a:t>
                      </a:r>
                      <a:endParaRPr lang="en-CA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Heat lost</a:t>
                      </a:r>
                    </a:p>
                    <a:p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r>
                        <a:rPr lang="en-CA" sz="1800" b="1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rxn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</a:p>
                    <a:p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CA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CA" sz="1800" b="1" kern="1200" baseline="-250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NaOH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</a:p>
                    <a:p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lang="en-CA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 = </a:t>
                      </a:r>
                    </a:p>
                    <a:p>
                      <a:endParaRPr lang="en-C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83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q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solution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 = (105.0)(4.18)(13.3)</a:t>
            </a:r>
          </a:p>
          <a:p>
            <a:pPr marL="0" indent="0">
              <a:buNone/>
            </a:pP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            = 5.84 kJ</a:t>
            </a:r>
          </a:p>
          <a:p>
            <a:pPr marL="0" indent="0">
              <a:buNone/>
            </a:pP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q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rxn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 = </a:t>
            </a: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q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solution</a:t>
            </a:r>
            <a:r>
              <a:rPr lang="en-CA" baseline="-25000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 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= 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n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NaOH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 = 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Calibri Light" panose="020F030202020403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l-GR" dirty="0">
                <a:solidFill>
                  <a:srgbClr val="002060"/>
                </a:solidFill>
                <a:latin typeface="Calibri Light" panose="020F0302020204030204" pitchFamily="34" charset="0"/>
                <a:cs typeface="Aharoni" panose="02010803020104030203" pitchFamily="2" charset="-79"/>
              </a:rPr>
              <a:t>Δ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H = </a:t>
            </a: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q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rxn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/n =  -46.7 kJ/mol of </a:t>
            </a: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NaOH</a:t>
            </a: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326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6782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Key concept:</a:t>
            </a:r>
            <a:b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6285"/>
            <a:ext cx="10515600" cy="487067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EVERY chemical reaction either releases energy 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to the surroundings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(exothermic reactions) OR absorbs energy 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from the surrounding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(endothermic reactions)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We 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cannot measure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the energy changes in the chemical reaction (the system)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BUT 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we can easily measure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the energy changes in the surroundings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If we assume that: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heat lost/gained by the system = heat gained/lost by the surroundings 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then we can experimentally determine the energy changes in 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c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  <a:cs typeface="Aharoni" panose="02010803020104030203" pitchFamily="2" charset="-79"/>
              </a:rPr>
              <a:t>hemical reactions</a:t>
            </a: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7303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8667"/>
          </a:xfrm>
        </p:spPr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Key concept:</a:t>
            </a: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To measure the heat gained/lost by the surroundings we need a device called a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calorimeter</a:t>
            </a:r>
          </a:p>
          <a:p>
            <a:pPr marL="0" indent="0">
              <a:buNone/>
            </a:pPr>
            <a:endParaRPr lang="en-CA" sz="3200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Calorimeters can be as simple as a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beaker </a:t>
            </a:r>
            <a:r>
              <a:rPr lang="en-CA" sz="32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filled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with water or as sophisticated as a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bomb calorimeter</a:t>
            </a:r>
            <a:endParaRPr lang="en-CA" sz="3200" dirty="0">
              <a:solidFill>
                <a:srgbClr val="FF000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69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Coffee cup calorimeter</a:t>
            </a: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758" y="2505075"/>
            <a:ext cx="4127846" cy="3684588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Bomb calorimeter</a:t>
            </a:r>
            <a:endParaRPr lang="en-CA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299" y="2505075"/>
            <a:ext cx="3362990" cy="3684588"/>
          </a:xfrm>
        </p:spPr>
      </p:pic>
    </p:spTree>
    <p:extLst>
      <p:ext uri="{BB962C8B-B14F-4D97-AF65-F5344CB8AC3E}">
        <p14:creationId xmlns:p14="http://schemas.microsoft.com/office/powerpoint/2010/main" val="195719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90" y="365125"/>
            <a:ext cx="11245932" cy="1325563"/>
          </a:xfrm>
        </p:spPr>
        <p:txBody>
          <a:bodyPr>
            <a:normAutofit/>
          </a:bodyPr>
          <a:lstStyle/>
          <a:p>
            <a:r>
              <a:rPr lang="en-CA" sz="40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Example 1: What amount of heat is released when 2.56 g of ethane burns?</a:t>
            </a:r>
            <a:endParaRPr lang="en-CA" sz="4000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34" y="2000250"/>
            <a:ext cx="4203865" cy="3429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0119" y="1825625"/>
            <a:ext cx="698368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Assumption: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>
              <a:buNone/>
            </a:pP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A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ll heat lost by the reaction goes into the copper calorimeter and the water.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Given: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temperature of both the copper calorimeter and the water increase by 70.3 </a:t>
            </a:r>
            <a:r>
              <a:rPr lang="en-CA" baseline="30000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specific heat capacity of water is 4.18 J/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g</a:t>
            </a:r>
            <a:r>
              <a:rPr lang="en-CA" baseline="30000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 specific heat capacity of copper is 0.385 J/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g</a:t>
            </a:r>
            <a:r>
              <a:rPr lang="en-CA" baseline="30000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o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C</a:t>
            </a: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550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</a:t>
            </a: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= mc</a:t>
            </a:r>
            <a:r>
              <a:rPr lang="el-GR" dirty="0" smtClean="0">
                <a:solidFill>
                  <a:srgbClr val="002060"/>
                </a:solidFill>
                <a:cs typeface="Aharoni" panose="02010803020104030203" pitchFamily="2" charset="-79"/>
              </a:rPr>
              <a:t>Δ</a:t>
            </a:r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 </a:t>
            </a:r>
            <a:r>
              <a:rPr lang="en-CA" sz="3600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(can only used for surroundings)</a:t>
            </a:r>
            <a:endParaRPr lang="en-CA" sz="3600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352" y="1378039"/>
            <a:ext cx="10515600" cy="49663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CA" b="1" dirty="0"/>
              <a:t>Surroundings: water and copper</a:t>
            </a:r>
          </a:p>
          <a:p>
            <a:pPr marL="0" indent="0">
              <a:buNone/>
            </a:pPr>
            <a:r>
              <a:rPr lang="en-CA" b="1" dirty="0"/>
              <a:t>Heat gained</a:t>
            </a:r>
          </a:p>
          <a:p>
            <a:pPr marL="0" indent="0">
              <a:buNone/>
            </a:pPr>
            <a:r>
              <a:rPr lang="en-CA" b="1" dirty="0" err="1"/>
              <a:t>q</a:t>
            </a:r>
            <a:r>
              <a:rPr lang="en-CA" b="1" baseline="-25000" dirty="0" err="1"/>
              <a:t>water</a:t>
            </a:r>
            <a:r>
              <a:rPr lang="en-CA" b="1" baseline="-25000" dirty="0"/>
              <a:t> </a:t>
            </a:r>
            <a:r>
              <a:rPr lang="en-CA" b="1" dirty="0"/>
              <a:t>= mc</a:t>
            </a:r>
            <a:r>
              <a:rPr lang="el-GR" b="1" dirty="0"/>
              <a:t>Δ</a:t>
            </a:r>
            <a:r>
              <a:rPr lang="en-CA" b="1" dirty="0"/>
              <a:t>T </a:t>
            </a:r>
          </a:p>
          <a:p>
            <a:pPr marL="0" indent="0">
              <a:buNone/>
            </a:pPr>
            <a:r>
              <a:rPr lang="en-CA" b="1" dirty="0"/>
              <a:t>           =</a:t>
            </a:r>
            <a:r>
              <a:rPr lang="en-CA" dirty="0">
                <a:latin typeface="Adobe Garamond Pro Bold" panose="02020702060506020403" pitchFamily="18" charset="0"/>
              </a:rPr>
              <a:t>(450g)(4.18J/</a:t>
            </a:r>
            <a:r>
              <a:rPr lang="en-CA" dirty="0" err="1">
                <a:latin typeface="Adobe Garamond Pro Bold" panose="02020702060506020403" pitchFamily="18" charset="0"/>
              </a:rPr>
              <a:t>g</a:t>
            </a:r>
            <a:r>
              <a:rPr lang="en-CA" baseline="30000" dirty="0" err="1">
                <a:latin typeface="Adobe Garamond Pro Bold" panose="02020702060506020403" pitchFamily="18" charset="0"/>
              </a:rPr>
              <a:t>o</a:t>
            </a:r>
            <a:r>
              <a:rPr lang="en-CA" dirty="0" err="1">
                <a:latin typeface="Adobe Garamond Pro Bold" panose="02020702060506020403" pitchFamily="18" charset="0"/>
              </a:rPr>
              <a:t>C</a:t>
            </a:r>
            <a:r>
              <a:rPr lang="en-CA" dirty="0">
                <a:latin typeface="Adobe Garamond Pro Bold" panose="02020702060506020403" pitchFamily="18" charset="0"/>
              </a:rPr>
              <a:t>)(70.3</a:t>
            </a:r>
            <a:r>
              <a:rPr lang="en-CA" baseline="30000" dirty="0">
                <a:latin typeface="Adobe Garamond Pro Bold" panose="02020702060506020403" pitchFamily="18" charset="0"/>
              </a:rPr>
              <a:t>o</a:t>
            </a:r>
            <a:r>
              <a:rPr lang="en-CA" dirty="0">
                <a:latin typeface="Adobe Garamond Pro Bold" panose="02020702060506020403" pitchFamily="18" charset="0"/>
              </a:rPr>
              <a:t>C) </a:t>
            </a:r>
          </a:p>
          <a:p>
            <a:pPr marL="0" indent="0">
              <a:buNone/>
            </a:pPr>
            <a:r>
              <a:rPr lang="en-CA" dirty="0">
                <a:latin typeface="Adobe Garamond Pro Bold" panose="02020702060506020403" pitchFamily="18" charset="0"/>
              </a:rPr>
              <a:t>          = 132234 J</a:t>
            </a:r>
          </a:p>
          <a:p>
            <a:endParaRPr lang="en-CA" b="1" dirty="0"/>
          </a:p>
          <a:p>
            <a:pPr marL="0" indent="0">
              <a:buNone/>
            </a:pPr>
            <a:r>
              <a:rPr lang="en-CA" b="1" dirty="0" err="1"/>
              <a:t>q</a:t>
            </a:r>
            <a:r>
              <a:rPr lang="en-CA" b="1" baseline="-25000" dirty="0" err="1"/>
              <a:t>copper</a:t>
            </a:r>
            <a:r>
              <a:rPr lang="en-CA" b="1" dirty="0"/>
              <a:t> = mc</a:t>
            </a:r>
            <a:r>
              <a:rPr lang="el-GR" b="1" dirty="0"/>
              <a:t>Δ</a:t>
            </a:r>
            <a:r>
              <a:rPr lang="en-CA" b="1" dirty="0"/>
              <a:t>T</a:t>
            </a:r>
          </a:p>
          <a:p>
            <a:pPr marL="0" indent="0">
              <a:buNone/>
            </a:pPr>
            <a:r>
              <a:rPr lang="en-CA" dirty="0">
                <a:latin typeface="Adobe Garamond Pro Bold" panose="02020702060506020403" pitchFamily="18" charset="0"/>
              </a:rPr>
              <a:t>           = (25.0g)(0.385 J/</a:t>
            </a:r>
            <a:r>
              <a:rPr lang="en-CA" dirty="0" err="1">
                <a:latin typeface="Adobe Garamond Pro Bold" panose="02020702060506020403" pitchFamily="18" charset="0"/>
              </a:rPr>
              <a:t>g</a:t>
            </a:r>
            <a:r>
              <a:rPr lang="en-CA" baseline="30000" dirty="0" err="1">
                <a:latin typeface="Adobe Garamond Pro Bold" panose="02020702060506020403" pitchFamily="18" charset="0"/>
              </a:rPr>
              <a:t>o</a:t>
            </a:r>
            <a:r>
              <a:rPr lang="en-CA" dirty="0" err="1">
                <a:latin typeface="Adobe Garamond Pro Bold" panose="02020702060506020403" pitchFamily="18" charset="0"/>
              </a:rPr>
              <a:t>C</a:t>
            </a:r>
            <a:r>
              <a:rPr lang="en-CA" dirty="0">
                <a:latin typeface="Adobe Garamond Pro Bold" panose="02020702060506020403" pitchFamily="18" charset="0"/>
              </a:rPr>
              <a:t>)(70.3</a:t>
            </a:r>
            <a:r>
              <a:rPr lang="en-CA" baseline="30000" dirty="0">
                <a:latin typeface="Adobe Garamond Pro Bold" panose="02020702060506020403" pitchFamily="18" charset="0"/>
              </a:rPr>
              <a:t>o</a:t>
            </a:r>
            <a:r>
              <a:rPr lang="en-CA" dirty="0">
                <a:latin typeface="Adobe Garamond Pro Bold" panose="02020702060506020403" pitchFamily="18" charset="0"/>
              </a:rPr>
              <a:t>C) </a:t>
            </a:r>
          </a:p>
          <a:p>
            <a:pPr marL="0" indent="0">
              <a:buNone/>
            </a:pPr>
            <a:r>
              <a:rPr lang="en-CA" dirty="0">
                <a:latin typeface="Adobe Garamond Pro Bold" panose="02020702060506020403" pitchFamily="18" charset="0"/>
              </a:rPr>
              <a:t>           = 676.6 J</a:t>
            </a:r>
          </a:p>
          <a:p>
            <a:pPr marL="0" indent="0">
              <a:buNone/>
            </a:pPr>
            <a:r>
              <a:rPr lang="en-CA" b="1" dirty="0"/>
              <a:t> 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CA" b="1" dirty="0" err="1"/>
              <a:t>q</a:t>
            </a:r>
            <a:r>
              <a:rPr lang="en-CA" b="1" baseline="-25000" dirty="0" err="1"/>
              <a:t>total</a:t>
            </a:r>
            <a:r>
              <a:rPr lang="en-CA" b="1" dirty="0"/>
              <a:t> = </a:t>
            </a:r>
            <a:r>
              <a:rPr lang="en-CA" dirty="0">
                <a:latin typeface="Adobe Garamond Pro Bold" panose="02020702060506020403" pitchFamily="18" charset="0"/>
              </a:rPr>
              <a:t>132911 J = 132.9 kJ</a:t>
            </a:r>
          </a:p>
          <a:p>
            <a:pPr marL="0" indent="0">
              <a:buNone/>
            </a:pPr>
            <a:endParaRPr lang="en-CA" b="1" dirty="0" smtClean="0"/>
          </a:p>
          <a:p>
            <a:pPr marL="0" indent="0">
              <a:buNone/>
            </a:pPr>
            <a:r>
              <a:rPr lang="en-CA" b="1" dirty="0" smtClean="0"/>
              <a:t>total </a:t>
            </a:r>
            <a:r>
              <a:rPr lang="en-CA" b="1" dirty="0"/>
              <a:t>heat gained = heat lost by system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2855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405"/>
          </a:xfrm>
        </p:spPr>
        <p:txBody>
          <a:bodyPr>
            <a:normAutofit/>
          </a:bodyPr>
          <a:lstStyle/>
          <a:p>
            <a:pPr algn="ctr"/>
            <a:endParaRPr lang="en-CA" sz="3600" dirty="0">
              <a:solidFill>
                <a:srgbClr val="00206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530"/>
            <a:ext cx="10515600" cy="508443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CA" sz="5000" b="1" dirty="0"/>
              <a:t>System: ethane and oxygen</a:t>
            </a:r>
          </a:p>
          <a:p>
            <a:pPr marL="0" indent="0">
              <a:buNone/>
            </a:pPr>
            <a:r>
              <a:rPr lang="en-CA" sz="5000" b="1" dirty="0"/>
              <a:t>Heat lost</a:t>
            </a:r>
          </a:p>
          <a:p>
            <a:pPr marL="0" indent="0">
              <a:buNone/>
            </a:pPr>
            <a:r>
              <a:rPr lang="en-CA" sz="5000" b="1" dirty="0"/>
              <a:t> </a:t>
            </a:r>
          </a:p>
          <a:p>
            <a:pPr marL="0" indent="0">
              <a:buNone/>
            </a:pPr>
            <a:r>
              <a:rPr lang="en-CA" sz="5000" b="1" dirty="0" err="1"/>
              <a:t>q</a:t>
            </a:r>
            <a:r>
              <a:rPr lang="en-CA" sz="5000" b="1" baseline="-25000" dirty="0" err="1"/>
              <a:t>rxn</a:t>
            </a:r>
            <a:r>
              <a:rPr lang="en-CA" sz="5000" b="1" dirty="0"/>
              <a:t> = 132.9 kJ</a:t>
            </a:r>
          </a:p>
          <a:p>
            <a:pPr marL="0" indent="0">
              <a:buNone/>
            </a:pPr>
            <a:r>
              <a:rPr lang="en-CA" sz="5000" b="1" dirty="0"/>
              <a:t> </a:t>
            </a:r>
          </a:p>
          <a:p>
            <a:pPr marL="0" indent="0">
              <a:buNone/>
            </a:pPr>
            <a:r>
              <a:rPr lang="en-CA" sz="5000" b="1" dirty="0"/>
              <a:t> </a:t>
            </a:r>
          </a:p>
          <a:p>
            <a:pPr marL="0" indent="0">
              <a:buNone/>
            </a:pPr>
            <a:r>
              <a:rPr lang="en-CA" sz="5000" b="1" dirty="0"/>
              <a:t> </a:t>
            </a:r>
          </a:p>
          <a:p>
            <a:pPr marL="0" indent="0">
              <a:buNone/>
            </a:pPr>
            <a:r>
              <a:rPr lang="en-CA" sz="5000" b="1" dirty="0"/>
              <a:t> </a:t>
            </a:r>
          </a:p>
          <a:p>
            <a:pPr marL="0" indent="0">
              <a:buNone/>
            </a:pPr>
            <a:r>
              <a:rPr lang="en-CA" sz="5000" b="1" dirty="0" smtClean="0"/>
              <a:t>This </a:t>
            </a:r>
            <a:r>
              <a:rPr lang="en-CA" sz="5000" b="1" dirty="0"/>
              <a:t>is called the “heat of the reaction”</a:t>
            </a:r>
            <a:endParaRPr lang="en-CA" sz="5000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3010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91" y="285009"/>
            <a:ext cx="11079677" cy="1080654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00206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amount of heat is released when 1 mole of ethane burns?(units will be kJ/mol)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3792"/>
            <a:ext cx="10515600" cy="5047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2.56 g of ethane = _________ 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mol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of ethane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Therefore the heat released/ mol of ethane 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is:  </a:t>
            </a:r>
            <a:r>
              <a:rPr lang="en-CA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q</a:t>
            </a:r>
            <a:r>
              <a:rPr lang="en-CA" baseline="-25000" dirty="0" err="1">
                <a:solidFill>
                  <a:srgbClr val="002060"/>
                </a:solidFill>
                <a:latin typeface="Adobe Garamond Pro Bold" panose="02020702060506020403" pitchFamily="18" charset="0"/>
              </a:rPr>
              <a:t>rxn</a:t>
            </a:r>
            <a:r>
              <a:rPr lang="en-CA" dirty="0">
                <a:solidFill>
                  <a:srgbClr val="002060"/>
                </a:solidFill>
                <a:latin typeface="Adobe Garamond Pro Bold" panose="02020702060506020403" pitchFamily="18" charset="0"/>
              </a:rPr>
              <a:t>/n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/>
              <a:t> </a:t>
            </a:r>
            <a:endParaRPr lang="en-CA" dirty="0"/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2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8784"/>
            <a:ext cx="10515600" cy="4918179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Now that the units are “standardized” we call this energy change “</a:t>
            </a:r>
            <a:r>
              <a:rPr lang="en-CA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enthalpy of the reaction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”. Rather than using the symbol “q”, we use the symbol “</a:t>
            </a:r>
            <a:r>
              <a:rPr lang="el-GR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Δ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H”. 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Since heat has been lost by the system, it is an _________ reaction and we indicate this loss by using the (–)</a:t>
            </a:r>
            <a:r>
              <a:rPr lang="en-CA" dirty="0" err="1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ve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 sign. 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Therefore: </a:t>
            </a:r>
            <a:r>
              <a:rPr lang="el-GR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Δ</a:t>
            </a:r>
            <a:r>
              <a:rPr lang="en-CA" dirty="0" smtClean="0">
                <a:solidFill>
                  <a:srgbClr val="002060"/>
                </a:solidFill>
                <a:latin typeface="Adobe Garamond Pro Bold" panose="02020702060506020403" pitchFamily="18" charset="0"/>
              </a:rPr>
              <a:t>H = -1561 kJ/mol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4757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554</Words>
  <Application>Microsoft Office PowerPoint</Application>
  <PresentationFormat>Widescreen</PresentationFormat>
  <Paragraphs>124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Adobe Garamond Pro Bold</vt:lpstr>
      <vt:lpstr>Aharoni</vt:lpstr>
      <vt:lpstr>Arial</vt:lpstr>
      <vt:lpstr>Calibri</vt:lpstr>
      <vt:lpstr>Calibri Light</vt:lpstr>
      <vt:lpstr>Office Theme</vt:lpstr>
      <vt:lpstr>Measuring Energy Changes in a Chemical Reaction</vt:lpstr>
      <vt:lpstr> Key concept: </vt:lpstr>
      <vt:lpstr>Key concept:</vt:lpstr>
      <vt:lpstr>PowerPoint Presentation</vt:lpstr>
      <vt:lpstr>Example 1: What amount of heat is released when 2.56 g of ethane burns?</vt:lpstr>
      <vt:lpstr>q = mcΔT (can only used for surroundings)</vt:lpstr>
      <vt:lpstr>PowerPoint Presentation</vt:lpstr>
      <vt:lpstr>What amount of heat is released when 1 mole of ethane burns?(units will be kJ/mol)</vt:lpstr>
      <vt:lpstr>PowerPoint Presentation</vt:lpstr>
      <vt:lpstr>Example 2: What is the heat of the reaction when 10.0g of propane burns?</vt:lpstr>
      <vt:lpstr>q = mcΔT and q = C ΔT</vt:lpstr>
      <vt:lpstr>What is the molar enthalpy of combustion of propane?</vt:lpstr>
      <vt:lpstr>Example 3: What is the molar enthalpy of dissolution (dissolving) of NaOH?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Darlene is Beautiful</dc:creator>
  <cp:lastModifiedBy>Darlene Wall [Staff]</cp:lastModifiedBy>
  <cp:revision>68</cp:revision>
  <dcterms:created xsi:type="dcterms:W3CDTF">2015-02-01T23:27:39Z</dcterms:created>
  <dcterms:modified xsi:type="dcterms:W3CDTF">2017-09-20T18:38:30Z</dcterms:modified>
</cp:coreProperties>
</file>